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8" r:id="rId2"/>
    <p:sldId id="294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95" r:id="rId18"/>
    <p:sldId id="273" r:id="rId19"/>
    <p:sldId id="274" r:id="rId20"/>
    <p:sldId id="307" r:id="rId21"/>
    <p:sldId id="308" r:id="rId22"/>
    <p:sldId id="310" r:id="rId23"/>
    <p:sldId id="309" r:id="rId24"/>
    <p:sldId id="275" r:id="rId25"/>
    <p:sldId id="272" r:id="rId26"/>
    <p:sldId id="276" r:id="rId27"/>
    <p:sldId id="277" r:id="rId28"/>
    <p:sldId id="278" r:id="rId29"/>
    <p:sldId id="300" r:id="rId30"/>
    <p:sldId id="302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301" r:id="rId41"/>
    <p:sldId id="288" r:id="rId42"/>
    <p:sldId id="289" r:id="rId43"/>
    <p:sldId id="290" r:id="rId44"/>
    <p:sldId id="293" r:id="rId45"/>
    <p:sldId id="299" r:id="rId46"/>
    <p:sldId id="291" r:id="rId47"/>
    <p:sldId id="292" r:id="rId48"/>
    <p:sldId id="303" r:id="rId49"/>
    <p:sldId id="304" r:id="rId50"/>
    <p:sldId id="298" r:id="rId51"/>
    <p:sldId id="305" r:id="rId52"/>
    <p:sldId id="306" r:id="rId53"/>
    <p:sldId id="311" r:id="rId54"/>
    <p:sldId id="312" r:id="rId5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AABF"/>
    <a:srgbClr val="FF7C80"/>
    <a:srgbClr val="FF3399"/>
    <a:srgbClr val="462006"/>
    <a:srgbClr val="2C321A"/>
    <a:srgbClr val="0066FF"/>
    <a:srgbClr val="33CC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-619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F047-92DA-4C6B-9B0B-2DE41E60E0AA}" type="datetimeFigureOut">
              <a:rPr lang="ru-RU" smtClean="0"/>
              <a:pPr/>
              <a:t>14.02.2022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E99591C0-5E22-417B-9F71-FBCD307BD0A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75549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F047-92DA-4C6B-9B0B-2DE41E60E0AA}" type="datetimeFigureOut">
              <a:rPr lang="ru-RU" smtClean="0"/>
              <a:pPr/>
              <a:t>14.02.2022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99591C0-5E22-417B-9F71-FBCD307BD0A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6194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F047-92DA-4C6B-9B0B-2DE41E60E0AA}" type="datetimeFigureOut">
              <a:rPr lang="ru-RU" smtClean="0"/>
              <a:pPr/>
              <a:t>14.02.2022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99591C0-5E22-417B-9F71-FBCD307BD0A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120498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F047-92DA-4C6B-9B0B-2DE41E60E0AA}" type="datetimeFigureOut">
              <a:rPr lang="ru-RU" smtClean="0"/>
              <a:pPr/>
              <a:t>14.02.2022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99591C0-5E22-417B-9F71-FBCD307BD0A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192217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F047-92DA-4C6B-9B0B-2DE41E60E0AA}" type="datetimeFigureOut">
              <a:rPr lang="ru-RU" smtClean="0"/>
              <a:pPr/>
              <a:t>14.02.2022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99591C0-5E22-417B-9F71-FBCD307BD0A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3756694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F047-92DA-4C6B-9B0B-2DE41E60E0AA}" type="datetimeFigureOut">
              <a:rPr lang="ru-RU" smtClean="0"/>
              <a:pPr/>
              <a:t>14.02.2022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99591C0-5E22-417B-9F71-FBCD307BD0A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106417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F047-92DA-4C6B-9B0B-2DE41E60E0AA}" type="datetimeFigureOut">
              <a:rPr lang="ru-RU" smtClean="0"/>
              <a:pPr/>
              <a:t>14.02.2022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591C0-5E22-417B-9F71-FBCD307BD0A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728108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F047-92DA-4C6B-9B0B-2DE41E60E0AA}" type="datetimeFigureOut">
              <a:rPr lang="ru-RU" smtClean="0"/>
              <a:pPr/>
              <a:t>14.02.2022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591C0-5E22-417B-9F71-FBCD307BD0A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61394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F047-92DA-4C6B-9B0B-2DE41E60E0AA}" type="datetimeFigureOut">
              <a:rPr lang="ru-RU" smtClean="0"/>
              <a:pPr/>
              <a:t>14.02.2022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591C0-5E22-417B-9F71-FBCD307BD0A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80933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F047-92DA-4C6B-9B0B-2DE41E60E0AA}" type="datetimeFigureOut">
              <a:rPr lang="ru-RU" smtClean="0"/>
              <a:pPr/>
              <a:t>14.02.2022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99591C0-5E22-417B-9F71-FBCD307BD0A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64711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F047-92DA-4C6B-9B0B-2DE41E60E0AA}" type="datetimeFigureOut">
              <a:rPr lang="ru-RU" smtClean="0"/>
              <a:pPr/>
              <a:t>14.02.2022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99591C0-5E22-417B-9F71-FBCD307BD0A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00336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F047-92DA-4C6B-9B0B-2DE41E60E0AA}" type="datetimeFigureOut">
              <a:rPr lang="ru-RU" smtClean="0"/>
              <a:pPr/>
              <a:t>14.02.2022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99591C0-5E22-417B-9F71-FBCD307BD0A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3881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F047-92DA-4C6B-9B0B-2DE41E60E0AA}" type="datetimeFigureOut">
              <a:rPr lang="ru-RU" smtClean="0"/>
              <a:pPr/>
              <a:t>14.02.2022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591C0-5E22-417B-9F71-FBCD307BD0A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14313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F047-92DA-4C6B-9B0B-2DE41E60E0AA}" type="datetimeFigureOut">
              <a:rPr lang="ru-RU" smtClean="0"/>
              <a:pPr/>
              <a:t>14.02.2022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591C0-5E22-417B-9F71-FBCD307BD0A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01558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F047-92DA-4C6B-9B0B-2DE41E60E0AA}" type="datetimeFigureOut">
              <a:rPr lang="ru-RU" smtClean="0"/>
              <a:pPr/>
              <a:t>14.02.2022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591C0-5E22-417B-9F71-FBCD307BD0A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77715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F047-92DA-4C6B-9B0B-2DE41E60E0AA}" type="datetimeFigureOut">
              <a:rPr lang="ru-RU" smtClean="0"/>
              <a:pPr/>
              <a:t>14.02.2022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99591C0-5E22-417B-9F71-FBCD307BD0A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33916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AABF">
            <a:alpha val="2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3F047-92DA-4C6B-9B0B-2DE41E60E0AA}" type="datetimeFigureOut">
              <a:rPr lang="ru-RU" smtClean="0"/>
              <a:pPr/>
              <a:t>14.02.2022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99591C0-5E22-417B-9F71-FBCD307BD0A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32501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8657" y="750013"/>
            <a:ext cx="10055956" cy="5250095"/>
          </a:xfrm>
        </p:spPr>
        <p:txBody>
          <a:bodyPr/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           </a:t>
            </a:r>
            <a:br>
              <a:rPr lang="ru-RU" b="1" dirty="0" smtClean="0">
                <a:latin typeface="Monotype Corsiva" panose="03010101010201010101" pitchFamily="66" charset="0"/>
              </a:rPr>
            </a:br>
            <a:r>
              <a:rPr lang="ru-RU" b="1" dirty="0">
                <a:latin typeface="Monotype Corsiva" panose="03010101010201010101" pitchFamily="66" charset="0"/>
              </a:rPr>
              <a:t/>
            </a:r>
            <a:br>
              <a:rPr lang="ru-RU" b="1" dirty="0">
                <a:latin typeface="Monotype Corsiva" panose="03010101010201010101" pitchFamily="66" charset="0"/>
              </a:rPr>
            </a:br>
            <a:r>
              <a:rPr lang="ru-RU" b="1" dirty="0" smtClean="0">
                <a:latin typeface="Monotype Corsiva" panose="03010101010201010101" pitchFamily="66" charset="0"/>
              </a:rPr>
              <a:t/>
            </a:r>
            <a:br>
              <a:rPr lang="ru-RU" b="1" dirty="0" smtClean="0">
                <a:latin typeface="Monotype Corsiva" panose="03010101010201010101" pitchFamily="66" charset="0"/>
              </a:rPr>
            </a:br>
            <a:r>
              <a:rPr lang="ru-RU" b="1" dirty="0">
                <a:latin typeface="Monotype Corsiva" panose="03010101010201010101" pitchFamily="66" charset="0"/>
              </a:rPr>
              <a:t> </a:t>
            </a:r>
            <a:r>
              <a:rPr lang="ru-RU" sz="5400" b="1" dirty="0" smtClean="0">
                <a:solidFill>
                  <a:srgbClr val="C00000"/>
                </a:solidFill>
                <a:latin typeface="Segoe Script" panose="030B0504020000000003" pitchFamily="66" charset="0"/>
              </a:rPr>
              <a:t>Интернет-портфолио</a:t>
            </a:r>
            <a:br>
              <a:rPr lang="ru-RU" sz="5400" b="1" dirty="0" smtClean="0">
                <a:solidFill>
                  <a:srgbClr val="C00000"/>
                </a:solidFill>
                <a:latin typeface="Segoe Script" panose="030B0504020000000003" pitchFamily="66" charset="0"/>
              </a:rPr>
            </a:br>
            <a:r>
              <a:rPr lang="ru-RU" sz="5400" b="1" dirty="0" smtClean="0">
                <a:solidFill>
                  <a:srgbClr val="C00000"/>
                </a:solidFill>
                <a:latin typeface="Segoe Script" panose="030B0504020000000003" pitchFamily="66" charset="0"/>
              </a:rPr>
              <a:t>    </a:t>
            </a:r>
            <a:r>
              <a:rPr lang="ru-RU" sz="5400" b="1" dirty="0" err="1" smtClean="0">
                <a:solidFill>
                  <a:srgbClr val="C00000"/>
                </a:solidFill>
                <a:latin typeface="Segoe Script" panose="030B0504020000000003" pitchFamily="66" charset="0"/>
              </a:rPr>
              <a:t>Селмурзаевой</a:t>
            </a:r>
            <a:r>
              <a:rPr lang="ru-RU" sz="5400" b="1" dirty="0" smtClean="0">
                <a:solidFill>
                  <a:srgbClr val="C00000"/>
                </a:solidFill>
                <a:latin typeface="Segoe Script" panose="030B0504020000000003" pitchFamily="66" charset="0"/>
              </a:rPr>
              <a:t> Ю.Х.</a:t>
            </a:r>
            <a:endParaRPr lang="ru-RU" sz="5400" b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56485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693" r="2628"/>
          <a:stretch/>
        </p:blipFill>
        <p:spPr>
          <a:xfrm>
            <a:off x="313361" y="280034"/>
            <a:ext cx="5907641" cy="45579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2" descr="F:\воспитатель года 2020\фотки луи\c3538e3d-9b4d-4e70-9d77-e7ff0f70064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9775" y="2414016"/>
            <a:ext cx="5540577" cy="41554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220478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442"/>
          <a:stretch/>
        </p:blipFill>
        <p:spPr>
          <a:xfrm>
            <a:off x="0" y="0"/>
            <a:ext cx="12318715" cy="701724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4698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054" y="102742"/>
            <a:ext cx="8504558" cy="1243173"/>
          </a:xfrm>
        </p:spPr>
        <p:txBody>
          <a:bodyPr/>
          <a:lstStyle/>
          <a:p>
            <a:r>
              <a:rPr lang="ru-RU" dirty="0" smtClean="0"/>
              <a:t>         </a:t>
            </a:r>
            <a:r>
              <a:rPr lang="ru-RU" b="1" i="1" dirty="0" smtClean="0">
                <a:solidFill>
                  <a:srgbClr val="C00000"/>
                </a:solidFill>
                <a:latin typeface="Segoe Script" panose="030B0504020000000003" pitchFamily="66" charset="0"/>
              </a:rPr>
              <a:t>Мои достижения</a:t>
            </a:r>
            <a:endParaRPr lang="ru-RU" b="1" i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26" b="1974"/>
          <a:stretch/>
        </p:blipFill>
        <p:spPr>
          <a:xfrm>
            <a:off x="1726059" y="884413"/>
            <a:ext cx="4161033" cy="57427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01" t="2509" b="2812"/>
          <a:stretch/>
        </p:blipFill>
        <p:spPr>
          <a:xfrm>
            <a:off x="6904234" y="884412"/>
            <a:ext cx="4185899" cy="57427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9497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27" y="164386"/>
            <a:ext cx="4943548" cy="65651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152" y="164386"/>
            <a:ext cx="4943548" cy="65651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76315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759" y="460342"/>
            <a:ext cx="4345095" cy="60277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169650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1543" y="624110"/>
            <a:ext cx="9573070" cy="1256061"/>
          </a:xfrm>
        </p:spPr>
        <p:txBody>
          <a:bodyPr>
            <a:noAutofit/>
          </a:bodyPr>
          <a:lstStyle/>
          <a:p>
            <a:pPr lvl="0" indent="228600" defTabSz="914400" fontAlgn="base">
              <a:spcAft>
                <a:spcPct val="0"/>
              </a:spcAft>
            </a:pPr>
            <a:r>
              <a:rPr lang="ru-RU" sz="2400" b="1" i="1" dirty="0" smtClean="0">
                <a:solidFill>
                  <a:srgbClr val="000000"/>
                </a:solidFill>
                <a:latin typeface="Segoe Script" panose="030B0504020000000003" pitchFamily="66" charset="0"/>
                <a:ea typeface="Times New Roman" pitchFamily="18" charset="0"/>
                <a:cs typeface="Times New Roman" pitchFamily="18" charset="0"/>
              </a:rPr>
              <a:t>                 </a:t>
            </a:r>
            <a:r>
              <a:rPr lang="ru-RU" sz="24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Times New Roman" pitchFamily="18" charset="0"/>
                <a:cs typeface="Times New Roman" pitchFamily="18" charset="0"/>
              </a:rPr>
              <a:t>МОИ </a:t>
            </a:r>
            <a:r>
              <a:rPr lang="ru-RU" sz="24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Times New Roman" pitchFamily="18" charset="0"/>
                <a:cs typeface="Times New Roman" pitchFamily="18" charset="0"/>
              </a:rPr>
              <a:t>ПРИНЦИПЫ РАБОТЫ:</a:t>
            </a:r>
            <a:r>
              <a:rPr lang="ru-RU" sz="2400" dirty="0">
                <a:solidFill>
                  <a:schemeClr val="tx1"/>
                </a:solidFill>
                <a:latin typeface="Segoe Script" panose="030B0504020000000003" pitchFamily="66" charset="0"/>
                <a:cs typeface="Arial" pitchFamily="34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Segoe Script" panose="030B0504020000000003" pitchFamily="66" charset="0"/>
                <a:cs typeface="Arial" pitchFamily="34" charset="0"/>
              </a:rPr>
            </a:br>
            <a:r>
              <a:rPr lang="ru-RU" sz="2400" b="1" i="1" dirty="0">
                <a:solidFill>
                  <a:srgbClr val="7030A0"/>
                </a:solidFill>
                <a:latin typeface="Segoe Script" panose="030B0504020000000003" pitchFamily="66" charset="0"/>
                <a:ea typeface="Times New Roman" pitchFamily="18" charset="0"/>
                <a:cs typeface="Times New Roman" pitchFamily="18" charset="0"/>
              </a:rPr>
              <a:t>1. Детям больше самостоятельности и права выбора;</a:t>
            </a:r>
            <a:r>
              <a:rPr lang="ru-RU" sz="2400" dirty="0">
                <a:solidFill>
                  <a:schemeClr val="tx1"/>
                </a:solidFill>
                <a:latin typeface="Segoe Script" panose="030B0504020000000003" pitchFamily="66" charset="0"/>
                <a:cs typeface="Arial" pitchFamily="34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Segoe Script" panose="030B0504020000000003" pitchFamily="66" charset="0"/>
                <a:cs typeface="Arial" pitchFamily="34" charset="0"/>
              </a:rPr>
            </a:br>
            <a:r>
              <a:rPr lang="ru-RU" sz="2400" b="1" i="1" dirty="0">
                <a:solidFill>
                  <a:srgbClr val="7030A0"/>
                </a:solidFill>
                <a:latin typeface="Segoe Script" panose="030B0504020000000003" pitchFamily="66" charset="0"/>
                <a:ea typeface="Times New Roman" pitchFamily="18" charset="0"/>
                <a:cs typeface="Times New Roman" pitchFamily="18" charset="0"/>
              </a:rPr>
              <a:t>2. Не развлекательность, а занимательность и </a:t>
            </a:r>
            <a:r>
              <a:rPr lang="ru-RU" sz="2400" b="1" i="1" dirty="0" smtClean="0">
                <a:solidFill>
                  <a:srgbClr val="7030A0"/>
                </a:solidFill>
                <a:latin typeface="Segoe Script" panose="030B0504020000000003" pitchFamily="66" charset="0"/>
                <a:ea typeface="Times New Roman" pitchFamily="18" charset="0"/>
                <a:cs typeface="Times New Roman" pitchFamily="18" charset="0"/>
              </a:rPr>
              <a:t>увлечение, </a:t>
            </a:r>
            <a:r>
              <a:rPr lang="ru-RU" sz="2400" b="1" i="1" dirty="0">
                <a:solidFill>
                  <a:srgbClr val="7030A0"/>
                </a:solidFill>
                <a:latin typeface="Segoe Script" panose="030B0504020000000003" pitchFamily="66" charset="0"/>
                <a:ea typeface="Times New Roman" pitchFamily="18" charset="0"/>
                <a:cs typeface="Times New Roman" pitchFamily="18" charset="0"/>
              </a:rPr>
              <a:t>как основа эмоционального тона занятия;</a:t>
            </a:r>
            <a:r>
              <a:rPr lang="ru-RU" sz="2400" dirty="0">
                <a:solidFill>
                  <a:schemeClr val="tx1"/>
                </a:solidFill>
                <a:latin typeface="Segoe Script" panose="030B0504020000000003" pitchFamily="66" charset="0"/>
                <a:cs typeface="Arial" pitchFamily="34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Segoe Script" panose="030B0504020000000003" pitchFamily="66" charset="0"/>
                <a:cs typeface="Arial" pitchFamily="34" charset="0"/>
              </a:rPr>
            </a:br>
            <a:r>
              <a:rPr lang="ru-RU" sz="2400" b="1" i="1" dirty="0">
                <a:solidFill>
                  <a:srgbClr val="7030A0"/>
                </a:solidFill>
                <a:latin typeface="Segoe Script" panose="030B0504020000000003" pitchFamily="66" charset="0"/>
                <a:ea typeface="Times New Roman" pitchFamily="18" charset="0"/>
                <a:cs typeface="Times New Roman" pitchFamily="18" charset="0"/>
              </a:rPr>
              <a:t>3. «Скрытая» дифференциация воспитанников по учебным возможностям, интересам, особенностям и склонностям;</a:t>
            </a:r>
            <a:r>
              <a:rPr lang="ru-RU" sz="2400" dirty="0">
                <a:solidFill>
                  <a:schemeClr val="tx1"/>
                </a:solidFill>
                <a:latin typeface="Segoe Script" panose="030B0504020000000003" pitchFamily="66" charset="0"/>
                <a:cs typeface="Arial" pitchFamily="34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Segoe Script" panose="030B0504020000000003" pitchFamily="66" charset="0"/>
                <a:cs typeface="Arial" pitchFamily="34" charset="0"/>
              </a:rPr>
            </a:br>
            <a:r>
              <a:rPr lang="ru-RU" sz="2400" b="1" i="1" dirty="0">
                <a:solidFill>
                  <a:srgbClr val="7030A0"/>
                </a:solidFill>
                <a:latin typeface="Segoe Script" panose="030B0504020000000003" pitchFamily="66" charset="0"/>
                <a:ea typeface="Times New Roman" pitchFamily="18" charset="0"/>
                <a:cs typeface="Times New Roman" pitchFamily="18" charset="0"/>
              </a:rPr>
              <a:t>4. Уметь вставать на позицию ребенка, видеть в нем личность, индивидуальность;</a:t>
            </a:r>
            <a:r>
              <a:rPr lang="ru-RU" sz="2400" dirty="0">
                <a:solidFill>
                  <a:schemeClr val="tx1"/>
                </a:solidFill>
                <a:latin typeface="Segoe Script" panose="030B0504020000000003" pitchFamily="66" charset="0"/>
                <a:cs typeface="Arial" pitchFamily="34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Segoe Script" panose="030B0504020000000003" pitchFamily="66" charset="0"/>
                <a:cs typeface="Arial" pitchFamily="34" charset="0"/>
              </a:rPr>
            </a:br>
            <a:r>
              <a:rPr lang="ru-RU" sz="2400" b="1" i="1" dirty="0">
                <a:solidFill>
                  <a:srgbClr val="7030A0"/>
                </a:solidFill>
                <a:latin typeface="Segoe Script" panose="030B0504020000000003" pitchFamily="66" charset="0"/>
                <a:ea typeface="Times New Roman" pitchFamily="18" charset="0"/>
                <a:cs typeface="Times New Roman" pitchFamily="18" charset="0"/>
              </a:rPr>
              <a:t>5. Помогать, ребенку быть социально значимым и успешным;</a:t>
            </a:r>
            <a:r>
              <a:rPr lang="ru-RU" sz="2400" dirty="0">
                <a:solidFill>
                  <a:schemeClr val="tx1"/>
                </a:solidFill>
                <a:latin typeface="Segoe Script" panose="030B0504020000000003" pitchFamily="66" charset="0"/>
                <a:cs typeface="Arial" pitchFamily="34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Segoe Script" panose="030B0504020000000003" pitchFamily="66" charset="0"/>
                <a:cs typeface="Arial" pitchFamily="34" charset="0"/>
              </a:rPr>
            </a:br>
            <a:r>
              <a:rPr lang="ru-RU" sz="2400" b="1" i="1" dirty="0" smtClean="0">
                <a:solidFill>
                  <a:srgbClr val="7030A0"/>
                </a:solidFill>
                <a:latin typeface="Segoe Script" panose="030B0504020000000003" pitchFamily="66" charset="0"/>
                <a:ea typeface="Times New Roman" pitchFamily="18" charset="0"/>
                <a:cs typeface="Times New Roman" pitchFamily="18" charset="0"/>
              </a:rPr>
              <a:t>6. </a:t>
            </a:r>
            <a:r>
              <a:rPr lang="ru-RU" sz="2400" b="1" i="1" dirty="0">
                <a:solidFill>
                  <a:srgbClr val="7030A0"/>
                </a:solidFill>
                <a:latin typeface="Segoe Script" panose="030B0504020000000003" pitchFamily="66" charset="0"/>
                <a:ea typeface="Times New Roman" pitchFamily="18" charset="0"/>
                <a:cs typeface="Times New Roman" pitchFamily="18" charset="0"/>
              </a:rPr>
              <a:t>Все новое – это интересно!</a:t>
            </a:r>
            <a:r>
              <a:rPr lang="ru-RU" sz="2400" dirty="0">
                <a:solidFill>
                  <a:schemeClr val="tx1"/>
                </a:solidFill>
                <a:latin typeface="Segoe Script" panose="030B0504020000000003" pitchFamily="66" charset="0"/>
                <a:cs typeface="Arial" pitchFamily="34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Segoe Script" panose="030B0504020000000003" pitchFamily="66" charset="0"/>
                <a:cs typeface="Arial" pitchFamily="34" charset="0"/>
              </a:rPr>
            </a:br>
            <a:endParaRPr lang="ru-RU" sz="2400" dirty="0"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932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0040" y="1366463"/>
            <a:ext cx="9513870" cy="4109663"/>
          </a:xfrm>
        </p:spPr>
        <p:txBody>
          <a:bodyPr>
            <a:normAutofit/>
          </a:bodyPr>
          <a:lstStyle/>
          <a:p>
            <a:r>
              <a:rPr lang="ru-RU" sz="49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Опыт работы на тему:</a:t>
            </a:r>
            <a:br>
              <a:rPr lang="ru-RU" sz="49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49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«Развитие </a:t>
            </a:r>
            <a:r>
              <a:rPr lang="ru-RU" sz="49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мелкой моторики рук </a:t>
            </a:r>
            <a:r>
              <a:rPr lang="ru-RU" sz="49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у дошкольников»</a:t>
            </a:r>
            <a:r>
              <a:rPr lang="ru-RU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b="1" dirty="0">
                <a:solidFill>
                  <a:srgbClr val="0070C0"/>
                </a:solidFill>
              </a:rPr>
              <a:t/>
            </a:r>
            <a:br>
              <a:rPr lang="ru-RU" b="1" dirty="0">
                <a:solidFill>
                  <a:srgbClr val="0070C0"/>
                </a:solidFill>
              </a:rPr>
            </a:b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351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 descr="https://ds04.infourok.ru/uploads/ex/0759/000990c0-da4d3362/img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30875" y="2496620"/>
            <a:ext cx="8473737" cy="1191802"/>
          </a:xfrm>
        </p:spPr>
        <p:txBody>
          <a:bodyPr>
            <a:normAutofit/>
          </a:bodyPr>
          <a:lstStyle/>
          <a:p>
            <a:r>
              <a:rPr lang="ru-RU" sz="900" dirty="0" smtClean="0"/>
              <a:t>      Аппликация из ватных дисков</a:t>
            </a:r>
            <a:endParaRPr lang="ru-RU" sz="9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6046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0925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90" y="0"/>
            <a:ext cx="12068710" cy="71559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2628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User\Desktop\мама\IMG-20210210-WA0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07745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42032" y="4398496"/>
            <a:ext cx="76901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Segoe Script" panose="030B0504020000000003" pitchFamily="66" charset="0"/>
              </a:rPr>
              <a:t>МБДОУ Детский сад №2 «Улыбка» </a:t>
            </a:r>
          </a:p>
          <a:p>
            <a:pPr algn="ctr"/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Segoe Script" panose="030B0504020000000003" pitchFamily="66" charset="0"/>
              </a:rPr>
              <a:t>с.п.Знаменское</a:t>
            </a:r>
            <a:endParaRPr lang="ru-RU" sz="4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Segoe Script" panose="030B0504020000000003" pitchFamily="66" charset="0"/>
            </a:endParaRPr>
          </a:p>
        </p:txBody>
      </p:sp>
      <p:sp>
        <p:nvSpPr>
          <p:cNvPr id="6" name="Улыбающееся лицо 5"/>
          <p:cNvSpPr/>
          <p:nvPr/>
        </p:nvSpPr>
        <p:spPr>
          <a:xfrm>
            <a:off x="8771870" y="5065015"/>
            <a:ext cx="1109608" cy="976045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4386"/>
            <a:ext cx="4859676" cy="657545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340" y="164386"/>
            <a:ext cx="4791878" cy="65754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98645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1858" y="441788"/>
            <a:ext cx="8722753" cy="1463211"/>
          </a:xfrm>
        </p:spPr>
        <p:txBody>
          <a:bodyPr/>
          <a:lstStyle/>
          <a:p>
            <a:r>
              <a:rPr lang="ru-RU" dirty="0" smtClean="0"/>
              <a:t>                  </a:t>
            </a:r>
            <a:r>
              <a:rPr lang="ru-RU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Рисование ладошками</a:t>
            </a:r>
            <a:endParaRPr lang="ru-RU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Picture 2" descr="F:\воспитатель года 2020\фотки луи\IMG-20161103-WA00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0458" y="1498729"/>
            <a:ext cx="8499647" cy="50972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9162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93" y="184934"/>
            <a:ext cx="5308101" cy="65240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690" y="184934"/>
            <a:ext cx="5143500" cy="65240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67734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18715" cy="70583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4757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3721" y="2106202"/>
            <a:ext cx="4654194" cy="370897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C00000"/>
                </a:solidFill>
                <a:latin typeface="Segoe Script" panose="030B0504020000000003" pitchFamily="66" charset="0"/>
              </a:rPr>
              <a:t>Лепка из соленого теста</a:t>
            </a:r>
            <a:endParaRPr lang="ru-RU" sz="4000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920" y="246580"/>
            <a:ext cx="5138142" cy="64778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3545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9" y="82193"/>
            <a:ext cx="12113231" cy="6858000"/>
          </a:xfrm>
          <a:prstGeom prst="rect">
            <a:avLst/>
          </a:prstGeom>
          <a:ln w="50800">
            <a:solidFill>
              <a:srgbClr val="C00000">
                <a:alpha val="92000"/>
              </a:srgbClr>
            </a:solidFill>
            <a:prstDash val="solid"/>
            <a:round/>
          </a:ln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664413" y="410966"/>
            <a:ext cx="9840198" cy="1494034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latin typeface="Segoe Script" panose="030B0504020000000003" pitchFamily="66" charset="0"/>
              </a:rPr>
              <a:t>    Мой коллектив!</a:t>
            </a:r>
            <a:endParaRPr lang="ru-RU" sz="6000" b="1" dirty="0">
              <a:solidFill>
                <a:srgbClr val="FF0000"/>
              </a:solidFill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9372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354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2476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0804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71045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4681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65" y="215757"/>
            <a:ext cx="5132784" cy="65651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484" y="143838"/>
            <a:ext cx="5132784" cy="65651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4277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5016" cy="70686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3437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8" y="0"/>
            <a:ext cx="12120081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1763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87" y="0"/>
            <a:ext cx="12027613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7926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1768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8499"/>
            <a:ext cx="12192000" cy="73357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6840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14508" y="4818580"/>
            <a:ext cx="4590103" cy="9760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        Воспитатель старшей группы</a:t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     </a:t>
            </a:r>
            <a:r>
              <a:rPr lang="ru-RU" sz="2000" b="1" dirty="0" err="1" smtClean="0">
                <a:solidFill>
                  <a:srgbClr val="C00000"/>
                </a:solidFill>
              </a:rPr>
              <a:t>Селмурзаева</a:t>
            </a:r>
            <a:r>
              <a:rPr lang="ru-RU" sz="2000" b="1" dirty="0" smtClean="0">
                <a:solidFill>
                  <a:srgbClr val="C00000"/>
                </a:solidFill>
              </a:rPr>
              <a:t> Ю.Х.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70563" y="2578812"/>
            <a:ext cx="56302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Emoji" panose="020B0502040204020203" pitchFamily="34" charset="0"/>
                <a:cs typeface="Times New Roman" pitchFamily="18" charset="0"/>
              </a:rPr>
              <a:t>Пускай мне не суждено совершить подвиг, но я горжусь тем, что люди мне доверили самое</a:t>
            </a:r>
          </a:p>
          <a:p>
            <a:pPr algn="ctr">
              <a:buNone/>
            </a:pP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Emoji" panose="020B0502040204020203" pitchFamily="34" charset="0"/>
                <a:cs typeface="Times New Roman" pitchFamily="18" charset="0"/>
              </a:rPr>
              <a:t>    дорогое – своих детей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ru-RU" sz="24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IMG_2097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59752" y="448056"/>
            <a:ext cx="4169664" cy="3977958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3113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6" y="1"/>
            <a:ext cx="12174876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6793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5608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70223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1548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6" y="-71919"/>
            <a:ext cx="12099533" cy="70069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9564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pochemu4ka.ru/_ld/136/136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32916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3457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0184" y="328772"/>
            <a:ext cx="8720317" cy="1366463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accent3">
                    <a:lumMod val="75000"/>
                  </a:schemeClr>
                </a:solidFill>
                <a:latin typeface="Segoe Script" panose="030B0504020000000003" pitchFamily="66" charset="0"/>
              </a:rPr>
              <a:t>Круглый стол с педагогами : « Игры на развитие мелкой моторики рук у дошкольников»</a:t>
            </a:r>
            <a:endParaRPr lang="ru-RU" sz="1800" dirty="0">
              <a:solidFill>
                <a:schemeClr val="accent3">
                  <a:lumMod val="75000"/>
                </a:schemeClr>
              </a:solidFill>
              <a:latin typeface="Segoe Script" panose="030B0504020000000003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506" y="994024"/>
            <a:ext cx="8243299" cy="57560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1033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8787" y="1756881"/>
            <a:ext cx="3400745" cy="3544584"/>
          </a:xfrm>
        </p:spPr>
        <p:txBody>
          <a:bodyPr>
            <a:normAutofit fontScale="90000"/>
          </a:bodyPr>
          <a:lstStyle/>
          <a:p>
            <a:r>
              <a:rPr lang="ru-RU" sz="2700" b="1" i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Детский </a:t>
            </a:r>
            <a:r>
              <a:rPr lang="ru-RU" sz="2700" b="1" i="1" dirty="0">
                <a:solidFill>
                  <a:srgbClr val="C00000"/>
                </a:solidFill>
                <a:latin typeface="Monotype Corsiva" panose="03010101010201010101" pitchFamily="66" charset="0"/>
              </a:rPr>
              <a:t>сад для детей – это удивительная страна детства, где царит теплая атмосфера, где все сделано для того, чтобы пребывание в нем для детей было полезным, увлекательным и интересным.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40512" y="729466"/>
            <a:ext cx="5864099" cy="83220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     </a:t>
            </a:r>
            <a:r>
              <a:rPr lang="ru-RU" sz="4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Мои воспитанники</a:t>
            </a:r>
            <a:endParaRPr lang="ru-RU" sz="40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917" y="1561672"/>
            <a:ext cx="6544637" cy="48083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38561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67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5377" y="624110"/>
            <a:ext cx="9639236" cy="1280890"/>
          </a:xfrm>
        </p:spPr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C00000"/>
                </a:solidFill>
                <a:latin typeface="Mistral" pitchFamily="66" charset="0"/>
              </a:rPr>
              <a:t>       Выставка наших работ</a:t>
            </a:r>
            <a:endParaRPr lang="ru-RU" sz="6000" dirty="0">
              <a:solidFill>
                <a:srgbClr val="C00000"/>
              </a:solidFill>
              <a:latin typeface="Mistral" pitchFamily="66" charset="0"/>
            </a:endParaRP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" y="1801368"/>
            <a:ext cx="5535168" cy="42062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3096" y="1819656"/>
            <a:ext cx="5324856" cy="41513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Garamond" pitchFamily="18" charset="0"/>
              </a:rPr>
              <a:t>               Наш уголок в группе</a:t>
            </a:r>
            <a:endParaRPr lang="ru-RU" b="1" dirty="0">
              <a:solidFill>
                <a:srgbClr val="C00000"/>
              </a:solidFill>
              <a:latin typeface="Garamond" pitchFamily="18" charset="0"/>
            </a:endParaRP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7520" y="1333500"/>
            <a:ext cx="6841744" cy="5131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s://mypresentation.ru/documents_2/39712be6c8f176b0e2f800a070676e0e/img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7025" y="624110"/>
            <a:ext cx="9367587" cy="128089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        Среднее профессиональное образование</a:t>
            </a:r>
            <a:endParaRPr lang="ru-RU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7951" y="1756881"/>
            <a:ext cx="5928188" cy="510111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2013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году 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окончила государственное бюджетное образовательное учреждение среднего профессионального образования «Грозненский педагогический колледж» по специальности «Учитель начальных классов»</a:t>
            </a:r>
            <a:endParaRPr lang="ru-RU" sz="24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447" t="27851" r="4999"/>
          <a:stretch/>
        </p:blipFill>
        <p:spPr>
          <a:xfrm>
            <a:off x="6226139" y="1387011"/>
            <a:ext cx="5845995" cy="52089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6248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67" t="6442" r="976" b="-226"/>
          <a:stretch/>
        </p:blipFill>
        <p:spPr>
          <a:xfrm>
            <a:off x="606175" y="513708"/>
            <a:ext cx="6010382" cy="53836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76" t="3746" b="2622"/>
          <a:stretch/>
        </p:blipFill>
        <p:spPr>
          <a:xfrm>
            <a:off x="6955605" y="410967"/>
            <a:ext cx="4869951" cy="59795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67719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</a:t>
            </a:r>
            <a:r>
              <a:rPr lang="ru-RU" b="1" i="1" dirty="0">
                <a:solidFill>
                  <a:srgbClr val="C00000"/>
                </a:solidFill>
                <a:latin typeface="Palatino Linotype" panose="02040502050505030304" pitchFamily="18" charset="0"/>
              </a:rPr>
              <a:t>Курсы повышения квалификации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69" y="1376737"/>
            <a:ext cx="8675100" cy="5311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33235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07" t="5543"/>
          <a:stretch/>
        </p:blipFill>
        <p:spPr>
          <a:xfrm>
            <a:off x="2362723" y="708918"/>
            <a:ext cx="7390865" cy="52398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54331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262</TotalTime>
  <Words>158</Words>
  <Application>Microsoft Office PowerPoint</Application>
  <PresentationFormat>Произвольный</PresentationFormat>
  <Paragraphs>21</Paragraphs>
  <Slides>54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Легкий дым</vt:lpstr>
      <vt:lpstr>               Интернет-портфолио     Селмурзаевой Ю.Х.</vt:lpstr>
      <vt:lpstr>Слайд 2</vt:lpstr>
      <vt:lpstr>    Мой коллектив!</vt:lpstr>
      <vt:lpstr>        Воспитатель старшей группы      Селмурзаева Ю.Х.</vt:lpstr>
      <vt:lpstr>Детский сад для детей – это удивительная страна детства, где царит теплая атмосфера, где все сделано для того, чтобы пребывание в нем для детей было полезным, увлекательным и интересным. </vt:lpstr>
      <vt:lpstr>           Среднее профессиональное образование</vt:lpstr>
      <vt:lpstr>Слайд 7</vt:lpstr>
      <vt:lpstr>   Курсы повышения квалификации</vt:lpstr>
      <vt:lpstr>Слайд 9</vt:lpstr>
      <vt:lpstr>Слайд 10</vt:lpstr>
      <vt:lpstr>Слайд 11</vt:lpstr>
      <vt:lpstr>         Мои достижения</vt:lpstr>
      <vt:lpstr>Слайд 13</vt:lpstr>
      <vt:lpstr>Слайд 14</vt:lpstr>
      <vt:lpstr>                 МОИ ПРИНЦИПЫ РАБОТЫ: 1. Детям больше самостоятельности и права выбора; 2. Не развлекательность, а занимательность и увлечение, как основа эмоционального тона занятия; 3. «Скрытая» дифференциация воспитанников по учебным возможностям, интересам, особенностям и склонностям; 4. Уметь вставать на позицию ребенка, видеть в нем личность, индивидуальность; 5. Помогать, ребенку быть социально значимым и успешным; 6. Все новое – это интересно! </vt:lpstr>
      <vt:lpstr>Опыт работы на тему: «Развитие мелкой моторики рук  у дошкольников»  </vt:lpstr>
      <vt:lpstr>Слайд 17</vt:lpstr>
      <vt:lpstr>      Аппликация из ватных дисков</vt:lpstr>
      <vt:lpstr>Слайд 19</vt:lpstr>
      <vt:lpstr>Слайд 20</vt:lpstr>
      <vt:lpstr>Слайд 21</vt:lpstr>
      <vt:lpstr>Слайд 22</vt:lpstr>
      <vt:lpstr>Слайд 23</vt:lpstr>
      <vt:lpstr>Слайд 24</vt:lpstr>
      <vt:lpstr>                  Рисование ладошками</vt:lpstr>
      <vt:lpstr>Слайд 26</vt:lpstr>
      <vt:lpstr>Слайд 27</vt:lpstr>
      <vt:lpstr>Лепка из соленого теста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Круглый стол с педагогами : « Игры на развитие мелкой моторики рук у дошкольников»</vt:lpstr>
      <vt:lpstr>Слайд 48</vt:lpstr>
      <vt:lpstr>Слайд 49</vt:lpstr>
      <vt:lpstr>Слайд 50</vt:lpstr>
      <vt:lpstr>Слайд 51</vt:lpstr>
      <vt:lpstr>       Выставка наших работ</vt:lpstr>
      <vt:lpstr>               Наш уголок в группе</vt:lpstr>
      <vt:lpstr>Слайд 54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31</cp:revision>
  <dcterms:created xsi:type="dcterms:W3CDTF">2021-09-12T21:09:18Z</dcterms:created>
  <dcterms:modified xsi:type="dcterms:W3CDTF">2022-02-14T08:46:50Z</dcterms:modified>
</cp:coreProperties>
</file>