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7"/>
  </p:notesMasterIdLst>
  <p:sldIdLst>
    <p:sldId id="256" r:id="rId2"/>
    <p:sldId id="271" r:id="rId3"/>
    <p:sldId id="272" r:id="rId4"/>
    <p:sldId id="280" r:id="rId5"/>
    <p:sldId id="257" r:id="rId6"/>
    <p:sldId id="258" r:id="rId7"/>
    <p:sldId id="259" r:id="rId8"/>
    <p:sldId id="260" r:id="rId9"/>
    <p:sldId id="290" r:id="rId10"/>
    <p:sldId id="285" r:id="rId11"/>
    <p:sldId id="286" r:id="rId12"/>
    <p:sldId id="274" r:id="rId13"/>
    <p:sldId id="287" r:id="rId14"/>
    <p:sldId id="275" r:id="rId15"/>
    <p:sldId id="288" r:id="rId16"/>
    <p:sldId id="276" r:id="rId17"/>
    <p:sldId id="279" r:id="rId18"/>
    <p:sldId id="291" r:id="rId19"/>
    <p:sldId id="277" r:id="rId20"/>
    <p:sldId id="278" r:id="rId21"/>
    <p:sldId id="292" r:id="rId22"/>
    <p:sldId id="289" r:id="rId23"/>
    <p:sldId id="293" r:id="rId24"/>
    <p:sldId id="294" r:id="rId25"/>
    <p:sldId id="281" r:id="rId26"/>
    <p:sldId id="282" r:id="rId27"/>
    <p:sldId id="283" r:id="rId28"/>
    <p:sldId id="261" r:id="rId29"/>
    <p:sldId id="284" r:id="rId30"/>
    <p:sldId id="295" r:id="rId31"/>
    <p:sldId id="263" r:id="rId32"/>
    <p:sldId id="264" r:id="rId33"/>
    <p:sldId id="267" r:id="rId34"/>
    <p:sldId id="270" r:id="rId35"/>
    <p:sldId id="296" r:id="rId36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57" autoAdjust="0"/>
  </p:normalViewPr>
  <p:slideViewPr>
    <p:cSldViewPr>
      <p:cViewPr varScale="1">
        <p:scale>
          <a:sx n="88" d="100"/>
          <a:sy n="88" d="100"/>
        </p:scale>
        <p:origin x="-127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94579-0A13-4CA3-9FA2-019D06803CB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5720406-B739-4F73-81B4-BE2CE860D234}">
      <dgm:prSet phldrT="[Текст]" phldr="1"/>
      <dgm:spPr/>
      <dgm:t>
        <a:bodyPr/>
        <a:lstStyle/>
        <a:p>
          <a:endParaRPr lang="ru-RU" dirty="0"/>
        </a:p>
      </dgm:t>
    </dgm:pt>
    <dgm:pt modelId="{094F4B8E-35CE-455A-A087-00763BB0A15D}" type="parTrans" cxnId="{8FB7DAB3-1CE6-4F39-969D-5EC0364C760D}">
      <dgm:prSet/>
      <dgm:spPr/>
      <dgm:t>
        <a:bodyPr/>
        <a:lstStyle/>
        <a:p>
          <a:endParaRPr lang="ru-RU"/>
        </a:p>
      </dgm:t>
    </dgm:pt>
    <dgm:pt modelId="{D98F670D-ED0B-4B28-BCD2-A7FEBCBE8F36}" type="sibTrans" cxnId="{8FB7DAB3-1CE6-4F39-969D-5EC0364C760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Рисование зимнего пейзажа гуашью поэтапно с фото, 1-2 класс"/>
        </a:ext>
      </dgm:extLst>
    </dgm:pt>
    <dgm:pt modelId="{F2BBEBEB-B2FB-45A9-8EE6-B55687B0CFAA}" type="pres">
      <dgm:prSet presAssocID="{E3C94579-0A13-4CA3-9FA2-019D06803CB7}" presName="Name0" presStyleCnt="0">
        <dgm:presLayoutVars>
          <dgm:chMax val="7"/>
          <dgm:chPref val="7"/>
          <dgm:dir/>
        </dgm:presLayoutVars>
      </dgm:prSet>
      <dgm:spPr/>
    </dgm:pt>
    <dgm:pt modelId="{F768A5C0-A753-438F-A26E-E74464DF0677}" type="pres">
      <dgm:prSet presAssocID="{E3C94579-0A13-4CA3-9FA2-019D06803CB7}" presName="Name1" presStyleCnt="0"/>
      <dgm:spPr/>
    </dgm:pt>
    <dgm:pt modelId="{3B5BC5CB-870C-4750-A249-3BF1B74D32DF}" type="pres">
      <dgm:prSet presAssocID="{D98F670D-ED0B-4B28-BCD2-A7FEBCBE8F36}" presName="picture_1" presStyleCnt="0"/>
      <dgm:spPr/>
    </dgm:pt>
    <dgm:pt modelId="{11B770B4-B3BE-4016-8CBC-D0B9E26E3676}" type="pres">
      <dgm:prSet presAssocID="{D98F670D-ED0B-4B28-BCD2-A7FEBCBE8F36}" presName="pictureRepeatNode" presStyleLbl="alignImgPlace1" presStyleIdx="0" presStyleCnt="1" custLinFactNeighborX="27653" custLinFactNeighborY="-85273"/>
      <dgm:spPr/>
      <dgm:t>
        <a:bodyPr/>
        <a:lstStyle/>
        <a:p>
          <a:endParaRPr lang="ru-RU"/>
        </a:p>
      </dgm:t>
    </dgm:pt>
    <dgm:pt modelId="{A5F24FCA-9931-47BA-BD34-4D0468E0A763}" type="pres">
      <dgm:prSet presAssocID="{65720406-B739-4F73-81B4-BE2CE860D234}" presName="text_1" presStyleLbl="node1" presStyleIdx="0" presStyleCnt="0" custScaleY="133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664315-1D96-4126-B8A5-F79B80E4C79D}" type="presOf" srcId="{65720406-B739-4F73-81B4-BE2CE860D234}" destId="{A5F24FCA-9931-47BA-BD34-4D0468E0A763}" srcOrd="0" destOrd="0" presId="urn:microsoft.com/office/officeart/2008/layout/CircularPictureCallout"/>
    <dgm:cxn modelId="{798C430E-6E8A-4226-BF72-05C253E6F2E3}" type="presOf" srcId="{E3C94579-0A13-4CA3-9FA2-019D06803CB7}" destId="{F2BBEBEB-B2FB-45A9-8EE6-B55687B0CFAA}" srcOrd="0" destOrd="0" presId="urn:microsoft.com/office/officeart/2008/layout/CircularPictureCallout"/>
    <dgm:cxn modelId="{8FB7DAB3-1CE6-4F39-969D-5EC0364C760D}" srcId="{E3C94579-0A13-4CA3-9FA2-019D06803CB7}" destId="{65720406-B739-4F73-81B4-BE2CE860D234}" srcOrd="0" destOrd="0" parTransId="{094F4B8E-35CE-455A-A087-00763BB0A15D}" sibTransId="{D98F670D-ED0B-4B28-BCD2-A7FEBCBE8F36}"/>
    <dgm:cxn modelId="{6E36D148-A7F2-40DB-949C-B705C0A71198}" type="presOf" srcId="{D98F670D-ED0B-4B28-BCD2-A7FEBCBE8F36}" destId="{11B770B4-B3BE-4016-8CBC-D0B9E26E3676}" srcOrd="0" destOrd="0" presId="urn:microsoft.com/office/officeart/2008/layout/CircularPictureCallout"/>
    <dgm:cxn modelId="{AAD41B53-ECB7-4E2D-A421-173030AE27A6}" type="presParOf" srcId="{F2BBEBEB-B2FB-45A9-8EE6-B55687B0CFAA}" destId="{F768A5C0-A753-438F-A26E-E74464DF0677}" srcOrd="0" destOrd="0" presId="urn:microsoft.com/office/officeart/2008/layout/CircularPictureCallout"/>
    <dgm:cxn modelId="{47F66B97-557A-465E-8009-AF7DDC6DF32C}" type="presParOf" srcId="{F768A5C0-A753-438F-A26E-E74464DF0677}" destId="{3B5BC5CB-870C-4750-A249-3BF1B74D32DF}" srcOrd="0" destOrd="0" presId="urn:microsoft.com/office/officeart/2008/layout/CircularPictureCallout"/>
    <dgm:cxn modelId="{A863DB2A-619D-4940-938A-94E07D7A219E}" type="presParOf" srcId="{3B5BC5CB-870C-4750-A249-3BF1B74D32DF}" destId="{11B770B4-B3BE-4016-8CBC-D0B9E26E3676}" srcOrd="0" destOrd="0" presId="urn:microsoft.com/office/officeart/2008/layout/CircularPictureCallout"/>
    <dgm:cxn modelId="{635B439F-CE92-4D27-9FB2-71947A322032}" type="presParOf" srcId="{F768A5C0-A753-438F-A26E-E74464DF0677}" destId="{A5F24FCA-9931-47BA-BD34-4D0468E0A76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32C9F9-BCEC-4666-9149-7AAF8750283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6D62E775-6934-45DF-BE03-6ADD99F63BF2}">
      <dgm:prSet phldrT="[Текст]" phldr="1"/>
      <dgm:spPr/>
      <dgm:t>
        <a:bodyPr/>
        <a:lstStyle/>
        <a:p>
          <a:endParaRPr lang="ru-RU"/>
        </a:p>
      </dgm:t>
    </dgm:pt>
    <dgm:pt modelId="{5F437445-6357-426F-931F-C3EC7F8A58B5}" type="parTrans" cxnId="{708832AB-4DBF-4B04-BE78-1297F0266F2E}">
      <dgm:prSet/>
      <dgm:spPr/>
      <dgm:t>
        <a:bodyPr/>
        <a:lstStyle/>
        <a:p>
          <a:endParaRPr lang="ru-RU"/>
        </a:p>
      </dgm:t>
    </dgm:pt>
    <dgm:pt modelId="{9A06440E-6E30-4E12-BAD6-5B8478658C98}" type="sibTrans" cxnId="{708832AB-4DBF-4B04-BE78-1297F0266F2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Мастер-класс «Нетрадиционное рисование ладошками в старшей группе «Солнце».  Воспитателям детских садов, школьным учителям и педагогам - Маам.ру"/>
        </a:ext>
      </dgm:extLst>
    </dgm:pt>
    <dgm:pt modelId="{5D90B4B9-50DC-4BE2-93B9-E8549C18C328}" type="pres">
      <dgm:prSet presAssocID="{6832C9F9-BCEC-4666-9149-7AAF87502838}" presName="Name0" presStyleCnt="0">
        <dgm:presLayoutVars>
          <dgm:chMax val="7"/>
          <dgm:chPref val="7"/>
          <dgm:dir/>
        </dgm:presLayoutVars>
      </dgm:prSet>
      <dgm:spPr/>
    </dgm:pt>
    <dgm:pt modelId="{FBED059E-57C0-4C99-BB35-FA2D3A720724}" type="pres">
      <dgm:prSet presAssocID="{6832C9F9-BCEC-4666-9149-7AAF87502838}" presName="Name1" presStyleCnt="0"/>
      <dgm:spPr/>
    </dgm:pt>
    <dgm:pt modelId="{CF09F4BD-6B80-46B3-9054-681E5E6ABC03}" type="pres">
      <dgm:prSet presAssocID="{9A06440E-6E30-4E12-BAD6-5B8478658C98}" presName="picture_1" presStyleCnt="0"/>
      <dgm:spPr/>
    </dgm:pt>
    <dgm:pt modelId="{CC41B08F-E364-4ED2-BA0C-3FA357BDAE61}" type="pres">
      <dgm:prSet presAssocID="{9A06440E-6E30-4E12-BAD6-5B8478658C98}" presName="pictureRepeatNode" presStyleLbl="alignImgPlace1" presStyleIdx="0" presStyleCnt="1" custLinFactNeighborX="1618" custLinFactNeighborY="-43875"/>
      <dgm:spPr/>
      <dgm:t>
        <a:bodyPr/>
        <a:lstStyle/>
        <a:p>
          <a:endParaRPr lang="ru-RU"/>
        </a:p>
      </dgm:t>
    </dgm:pt>
    <dgm:pt modelId="{AF259826-6AB4-4823-A35D-0D378C428BB0}" type="pres">
      <dgm:prSet presAssocID="{6D62E775-6934-45DF-BE03-6ADD99F63BF2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773F71-05E5-4B94-885C-29361F6FFC40}" type="presOf" srcId="{6D62E775-6934-45DF-BE03-6ADD99F63BF2}" destId="{AF259826-6AB4-4823-A35D-0D378C428BB0}" srcOrd="0" destOrd="0" presId="urn:microsoft.com/office/officeart/2008/layout/CircularPictureCallout"/>
    <dgm:cxn modelId="{708832AB-4DBF-4B04-BE78-1297F0266F2E}" srcId="{6832C9F9-BCEC-4666-9149-7AAF87502838}" destId="{6D62E775-6934-45DF-BE03-6ADD99F63BF2}" srcOrd="0" destOrd="0" parTransId="{5F437445-6357-426F-931F-C3EC7F8A58B5}" sibTransId="{9A06440E-6E30-4E12-BAD6-5B8478658C98}"/>
    <dgm:cxn modelId="{C9BA00E6-A616-412B-9811-C23B016DB87B}" type="presOf" srcId="{9A06440E-6E30-4E12-BAD6-5B8478658C98}" destId="{CC41B08F-E364-4ED2-BA0C-3FA357BDAE61}" srcOrd="0" destOrd="0" presId="urn:microsoft.com/office/officeart/2008/layout/CircularPictureCallout"/>
    <dgm:cxn modelId="{35E4A66B-CE34-46E2-BFD0-CD4AEE47CD2E}" type="presOf" srcId="{6832C9F9-BCEC-4666-9149-7AAF87502838}" destId="{5D90B4B9-50DC-4BE2-93B9-E8549C18C328}" srcOrd="0" destOrd="0" presId="urn:microsoft.com/office/officeart/2008/layout/CircularPictureCallout"/>
    <dgm:cxn modelId="{8DDBB394-14D6-4C87-8682-C276981EC09C}" type="presParOf" srcId="{5D90B4B9-50DC-4BE2-93B9-E8549C18C328}" destId="{FBED059E-57C0-4C99-BB35-FA2D3A720724}" srcOrd="0" destOrd="0" presId="urn:microsoft.com/office/officeart/2008/layout/CircularPictureCallout"/>
    <dgm:cxn modelId="{9EBF155F-4E1C-4583-9057-70D8A8DD8D2B}" type="presParOf" srcId="{FBED059E-57C0-4C99-BB35-FA2D3A720724}" destId="{CF09F4BD-6B80-46B3-9054-681E5E6ABC03}" srcOrd="0" destOrd="0" presId="urn:microsoft.com/office/officeart/2008/layout/CircularPictureCallout"/>
    <dgm:cxn modelId="{9CC895CF-75F3-4319-B1A9-508D11E7CFC8}" type="presParOf" srcId="{CF09F4BD-6B80-46B3-9054-681E5E6ABC03}" destId="{CC41B08F-E364-4ED2-BA0C-3FA357BDAE61}" srcOrd="0" destOrd="0" presId="urn:microsoft.com/office/officeart/2008/layout/CircularPictureCallout"/>
    <dgm:cxn modelId="{62C48BC2-F6A2-4D96-A028-6CE590CE0D05}" type="presParOf" srcId="{FBED059E-57C0-4C99-BB35-FA2D3A720724}" destId="{AF259826-6AB4-4823-A35D-0D378C428BB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D06DEA-ABAF-4FAB-B710-058336EB396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2DF51E6F-D2B0-4704-9794-94AB95662D73}">
      <dgm:prSet phldrT="[Текст]" phldr="1"/>
      <dgm:spPr/>
      <dgm:t>
        <a:bodyPr/>
        <a:lstStyle/>
        <a:p>
          <a:endParaRPr lang="ru-RU"/>
        </a:p>
      </dgm:t>
    </dgm:pt>
    <dgm:pt modelId="{0CD6E3F6-EDFF-4DAA-908A-4A86EFFF0653}" type="parTrans" cxnId="{AAD22275-B43F-444D-8655-AA1AA7915102}">
      <dgm:prSet/>
      <dgm:spPr/>
      <dgm:t>
        <a:bodyPr/>
        <a:lstStyle/>
        <a:p>
          <a:endParaRPr lang="ru-RU"/>
        </a:p>
      </dgm:t>
    </dgm:pt>
    <dgm:pt modelId="{FE25B5EC-2D16-4E03-8DAC-73EB910BC6DE}" type="sibTrans" cxnId="{AAD22275-B43F-444D-8655-AA1AA791510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Развиваем малыша: рисование пальчиком"/>
        </a:ext>
      </dgm:extLst>
    </dgm:pt>
    <dgm:pt modelId="{DDB0CEA8-5AB3-4BDF-B122-A42759C5FE04}" type="pres">
      <dgm:prSet presAssocID="{FBD06DEA-ABAF-4FAB-B710-058336EB396D}" presName="Name0" presStyleCnt="0">
        <dgm:presLayoutVars>
          <dgm:chMax val="7"/>
          <dgm:chPref val="7"/>
          <dgm:dir/>
        </dgm:presLayoutVars>
      </dgm:prSet>
      <dgm:spPr/>
    </dgm:pt>
    <dgm:pt modelId="{4F2EF206-FA18-45EE-864A-01A7B6A75AA4}" type="pres">
      <dgm:prSet presAssocID="{FBD06DEA-ABAF-4FAB-B710-058336EB396D}" presName="Name1" presStyleCnt="0"/>
      <dgm:spPr/>
    </dgm:pt>
    <dgm:pt modelId="{5D549BC2-F7F0-464D-9372-085BF4C5B5F4}" type="pres">
      <dgm:prSet presAssocID="{FE25B5EC-2D16-4E03-8DAC-73EB910BC6DE}" presName="picture_1" presStyleCnt="0"/>
      <dgm:spPr/>
    </dgm:pt>
    <dgm:pt modelId="{6360E699-EB3C-4E81-B0E7-A33741BEC50B}" type="pres">
      <dgm:prSet presAssocID="{FE25B5EC-2D16-4E03-8DAC-73EB910BC6DE}" presName="pictureRepeatNode" presStyleLbl="alignImgPlace1" presStyleIdx="0" presStyleCnt="1" custLinFactNeighborX="10243" custLinFactNeighborY="10613"/>
      <dgm:spPr/>
      <dgm:t>
        <a:bodyPr/>
        <a:lstStyle/>
        <a:p>
          <a:endParaRPr lang="ru-RU"/>
        </a:p>
      </dgm:t>
    </dgm:pt>
    <dgm:pt modelId="{EB1ED7B1-7DD9-4947-8170-4DE9213242E8}" type="pres">
      <dgm:prSet presAssocID="{2DF51E6F-D2B0-4704-9794-94AB95662D7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4C20A7-D2CB-442A-A259-8DFE6D6CE580}" type="presOf" srcId="{2DF51E6F-D2B0-4704-9794-94AB95662D73}" destId="{EB1ED7B1-7DD9-4947-8170-4DE9213242E8}" srcOrd="0" destOrd="0" presId="urn:microsoft.com/office/officeart/2008/layout/CircularPictureCallout"/>
    <dgm:cxn modelId="{AAD22275-B43F-444D-8655-AA1AA7915102}" srcId="{FBD06DEA-ABAF-4FAB-B710-058336EB396D}" destId="{2DF51E6F-D2B0-4704-9794-94AB95662D73}" srcOrd="0" destOrd="0" parTransId="{0CD6E3F6-EDFF-4DAA-908A-4A86EFFF0653}" sibTransId="{FE25B5EC-2D16-4E03-8DAC-73EB910BC6DE}"/>
    <dgm:cxn modelId="{C7FF1551-7D1A-44D0-B8CB-8E5A1386A0E1}" type="presOf" srcId="{FE25B5EC-2D16-4E03-8DAC-73EB910BC6DE}" destId="{6360E699-EB3C-4E81-B0E7-A33741BEC50B}" srcOrd="0" destOrd="0" presId="urn:microsoft.com/office/officeart/2008/layout/CircularPictureCallout"/>
    <dgm:cxn modelId="{9BFEE847-F02F-4E3D-ADC9-FB8BABA024DD}" type="presOf" srcId="{FBD06DEA-ABAF-4FAB-B710-058336EB396D}" destId="{DDB0CEA8-5AB3-4BDF-B122-A42759C5FE04}" srcOrd="0" destOrd="0" presId="urn:microsoft.com/office/officeart/2008/layout/CircularPictureCallout"/>
    <dgm:cxn modelId="{09EE9D34-0FB0-4C55-AC46-655D7343A657}" type="presParOf" srcId="{DDB0CEA8-5AB3-4BDF-B122-A42759C5FE04}" destId="{4F2EF206-FA18-45EE-864A-01A7B6A75AA4}" srcOrd="0" destOrd="0" presId="urn:microsoft.com/office/officeart/2008/layout/CircularPictureCallout"/>
    <dgm:cxn modelId="{7DB00791-EE5B-4E7F-B418-0A51A54D3534}" type="presParOf" srcId="{4F2EF206-FA18-45EE-864A-01A7B6A75AA4}" destId="{5D549BC2-F7F0-464D-9372-085BF4C5B5F4}" srcOrd="0" destOrd="0" presId="urn:microsoft.com/office/officeart/2008/layout/CircularPictureCallout"/>
    <dgm:cxn modelId="{4ACE9DBD-0B48-4BAB-8165-5A43E3C1AD25}" type="presParOf" srcId="{5D549BC2-F7F0-464D-9372-085BF4C5B5F4}" destId="{6360E699-EB3C-4E81-B0E7-A33741BEC50B}" srcOrd="0" destOrd="0" presId="urn:microsoft.com/office/officeart/2008/layout/CircularPictureCallout"/>
    <dgm:cxn modelId="{90C557C7-BC96-4588-85A3-2AE006E4E390}" type="presParOf" srcId="{4F2EF206-FA18-45EE-864A-01A7B6A75AA4}" destId="{EB1ED7B1-7DD9-4947-8170-4DE9213242E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91CB2D-EB5A-4A71-8715-3C1F45CA82A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9CF151ED-CD5F-463D-96F5-C1684D8D5869}">
      <dgm:prSet phldrT="[Текст]" phldr="1"/>
      <dgm:spPr/>
      <dgm:t>
        <a:bodyPr/>
        <a:lstStyle/>
        <a:p>
          <a:endParaRPr lang="ru-RU"/>
        </a:p>
      </dgm:t>
    </dgm:pt>
    <dgm:pt modelId="{51EC29BF-C972-4865-AA04-91FA8D7D7AF2}" type="parTrans" cxnId="{E7666964-C1D9-46E8-9E96-9AFD06BDFF32}">
      <dgm:prSet/>
      <dgm:spPr/>
      <dgm:t>
        <a:bodyPr/>
        <a:lstStyle/>
        <a:p>
          <a:endParaRPr lang="ru-RU"/>
        </a:p>
      </dgm:t>
    </dgm:pt>
    <dgm:pt modelId="{D117FD08-BFFB-4F46-978F-BC996A1D968B}" type="sibTrans" cxnId="{E7666964-C1D9-46E8-9E96-9AFD06BDFF3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="" xmlns:dgm14="http://schemas.microsoft.com/office/drawing/2010/diagram" id="0" name="" descr="РИСОВАНИЕ ВАТНОЙ ПАЛОЧКОЙ: | Консультация по рисованию на тему: |  Образовательная социальная сеть"/>
        </a:ext>
      </dgm:extLst>
    </dgm:pt>
    <dgm:pt modelId="{A47B2F74-2A8D-4D10-A10A-478222D4DD89}" type="pres">
      <dgm:prSet presAssocID="{6891CB2D-EB5A-4A71-8715-3C1F45CA82AA}" presName="Name0" presStyleCnt="0">
        <dgm:presLayoutVars>
          <dgm:chMax val="7"/>
          <dgm:chPref val="7"/>
          <dgm:dir/>
        </dgm:presLayoutVars>
      </dgm:prSet>
      <dgm:spPr/>
    </dgm:pt>
    <dgm:pt modelId="{020A864A-4D96-4496-9388-86EDB9DFC5D5}" type="pres">
      <dgm:prSet presAssocID="{6891CB2D-EB5A-4A71-8715-3C1F45CA82AA}" presName="Name1" presStyleCnt="0"/>
      <dgm:spPr/>
    </dgm:pt>
    <dgm:pt modelId="{E42E74EF-999F-4622-B53F-E73EED9344CA}" type="pres">
      <dgm:prSet presAssocID="{D117FD08-BFFB-4F46-978F-BC996A1D968B}" presName="picture_1" presStyleCnt="0"/>
      <dgm:spPr/>
    </dgm:pt>
    <dgm:pt modelId="{9CF11038-0607-4698-861F-04052B5F36A7}" type="pres">
      <dgm:prSet presAssocID="{D117FD08-BFFB-4F46-978F-BC996A1D968B}" presName="pictureRepeatNode" presStyleLbl="alignImgPlace1" presStyleIdx="0" presStyleCnt="1" custLinFactNeighborX="16418" custLinFactNeighborY="-15107"/>
      <dgm:spPr/>
      <dgm:t>
        <a:bodyPr/>
        <a:lstStyle/>
        <a:p>
          <a:endParaRPr lang="ru-RU"/>
        </a:p>
      </dgm:t>
    </dgm:pt>
    <dgm:pt modelId="{C7DBFF6B-3D82-405B-849E-FF7621CF4E76}" type="pres">
      <dgm:prSet presAssocID="{9CF151ED-CD5F-463D-96F5-C1684D8D586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666964-C1D9-46E8-9E96-9AFD06BDFF32}" srcId="{6891CB2D-EB5A-4A71-8715-3C1F45CA82AA}" destId="{9CF151ED-CD5F-463D-96F5-C1684D8D5869}" srcOrd="0" destOrd="0" parTransId="{51EC29BF-C972-4865-AA04-91FA8D7D7AF2}" sibTransId="{D117FD08-BFFB-4F46-978F-BC996A1D968B}"/>
    <dgm:cxn modelId="{CB938CEA-5DED-4B1D-ABED-DA3B930082F1}" type="presOf" srcId="{6891CB2D-EB5A-4A71-8715-3C1F45CA82AA}" destId="{A47B2F74-2A8D-4D10-A10A-478222D4DD89}" srcOrd="0" destOrd="0" presId="urn:microsoft.com/office/officeart/2008/layout/CircularPictureCallout"/>
    <dgm:cxn modelId="{5AAAF380-903C-4DD3-ADEC-F81B8F73219E}" type="presOf" srcId="{9CF151ED-CD5F-463D-96F5-C1684D8D5869}" destId="{C7DBFF6B-3D82-405B-849E-FF7621CF4E76}" srcOrd="0" destOrd="0" presId="urn:microsoft.com/office/officeart/2008/layout/CircularPictureCallout"/>
    <dgm:cxn modelId="{41A07632-7995-4DA6-B1C9-CE2ABF3135DB}" type="presOf" srcId="{D117FD08-BFFB-4F46-978F-BC996A1D968B}" destId="{9CF11038-0607-4698-861F-04052B5F36A7}" srcOrd="0" destOrd="0" presId="urn:microsoft.com/office/officeart/2008/layout/CircularPictureCallout"/>
    <dgm:cxn modelId="{7AD36007-9F44-42EC-A017-59A6A1DEDEA5}" type="presParOf" srcId="{A47B2F74-2A8D-4D10-A10A-478222D4DD89}" destId="{020A864A-4D96-4496-9388-86EDB9DFC5D5}" srcOrd="0" destOrd="0" presId="urn:microsoft.com/office/officeart/2008/layout/CircularPictureCallout"/>
    <dgm:cxn modelId="{EAFB35AC-24A9-4A5F-8DBC-C9A4CF4FFE64}" type="presParOf" srcId="{020A864A-4D96-4496-9388-86EDB9DFC5D5}" destId="{E42E74EF-999F-4622-B53F-E73EED9344CA}" srcOrd="0" destOrd="0" presId="urn:microsoft.com/office/officeart/2008/layout/CircularPictureCallout"/>
    <dgm:cxn modelId="{8E5BC538-29C0-453B-9509-893813D16DAB}" type="presParOf" srcId="{E42E74EF-999F-4622-B53F-E73EED9344CA}" destId="{9CF11038-0607-4698-861F-04052B5F36A7}" srcOrd="0" destOrd="0" presId="urn:microsoft.com/office/officeart/2008/layout/CircularPictureCallout"/>
    <dgm:cxn modelId="{C0D94D3C-B542-4AEE-BEF3-45FC2CDBA66B}" type="presParOf" srcId="{020A864A-4D96-4496-9388-86EDB9DFC5D5}" destId="{C7DBFF6B-3D82-405B-849E-FF7621CF4E7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B770B4-B3BE-4016-8CBC-D0B9E26E3676}">
      <dsp:nvSpPr>
        <dsp:cNvPr id="0" name=""/>
        <dsp:cNvSpPr/>
      </dsp:nvSpPr>
      <dsp:spPr>
        <a:xfrm>
          <a:off x="1139035" y="0"/>
          <a:ext cx="1466828" cy="14668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24FCA-9931-47BA-BD34-4D0468E0A763}">
      <dsp:nvSpPr>
        <dsp:cNvPr id="0" name=""/>
        <dsp:cNvSpPr/>
      </dsp:nvSpPr>
      <dsp:spPr>
        <a:xfrm>
          <a:off x="997443" y="1440162"/>
          <a:ext cx="938769" cy="647000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997443" y="1440162"/>
        <a:ext cx="938769" cy="647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41B08F-E364-4ED2-BA0C-3FA357BDAE61}">
      <dsp:nvSpPr>
        <dsp:cNvPr id="0" name=""/>
        <dsp:cNvSpPr/>
      </dsp:nvSpPr>
      <dsp:spPr>
        <a:xfrm>
          <a:off x="720085" y="0"/>
          <a:ext cx="1395028" cy="139502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59826-6AB4-4823-A35D-0D378C428BB0}">
      <dsp:nvSpPr>
        <dsp:cNvPr id="0" name=""/>
        <dsp:cNvSpPr/>
      </dsp:nvSpPr>
      <dsp:spPr>
        <a:xfrm>
          <a:off x="948619" y="979349"/>
          <a:ext cx="892817" cy="460359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948619" y="979349"/>
        <a:ext cx="892817" cy="46035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60E699-EB3C-4E81-B0E7-A33741BEC50B}">
      <dsp:nvSpPr>
        <dsp:cNvPr id="0" name=""/>
        <dsp:cNvSpPr/>
      </dsp:nvSpPr>
      <dsp:spPr>
        <a:xfrm>
          <a:off x="954355" y="379375"/>
          <a:ext cx="1584175" cy="15841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ED7B1-7DD9-4947-8170-4DE9213242E8}">
      <dsp:nvSpPr>
        <dsp:cNvPr id="0" name=""/>
        <dsp:cNvSpPr/>
      </dsp:nvSpPr>
      <dsp:spPr>
        <a:xfrm>
          <a:off x="1077239" y="1052444"/>
          <a:ext cx="1013872" cy="522778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1077239" y="1052444"/>
        <a:ext cx="1013872" cy="52277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F11038-0607-4698-861F-04052B5F36A7}">
      <dsp:nvSpPr>
        <dsp:cNvPr id="0" name=""/>
        <dsp:cNvSpPr/>
      </dsp:nvSpPr>
      <dsp:spPr>
        <a:xfrm>
          <a:off x="1028403" y="144023"/>
          <a:ext cx="1548380" cy="154838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BFF6B-3D82-405B-849E-FF7621CF4E76}">
      <dsp:nvSpPr>
        <dsp:cNvPr id="0" name=""/>
        <dsp:cNvSpPr/>
      </dsp:nvSpPr>
      <dsp:spPr>
        <a:xfrm>
          <a:off x="1052898" y="1200127"/>
          <a:ext cx="990963" cy="51096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1052898" y="1200127"/>
        <a:ext cx="990963" cy="510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F088F-B196-4DC2-83DF-E87B63CB3AC5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6EE4C-33EA-4DDE-8A14-63AABA8B84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336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6EE4C-33EA-4DDE-8A14-63AABA8B848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6EE4C-33EA-4DDE-8A14-63AABA8B848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2060848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Развитие </a:t>
            </a:r>
            <a:r>
              <a:rPr lang="ru-RU" sz="3200" b="1" dirty="0" smtClean="0">
                <a:solidFill>
                  <a:srgbClr val="0070C0"/>
                </a:solidFill>
              </a:rPr>
              <a:t>мелкой моторики рук у дошкольников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486916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Селмурзаева</a:t>
            </a:r>
            <a:r>
              <a:rPr lang="ru-RU" sz="2800" b="1" dirty="0" smtClean="0"/>
              <a:t> Юлия </a:t>
            </a:r>
            <a:r>
              <a:rPr lang="ru-RU" sz="2800" b="1" dirty="0" err="1" smtClean="0"/>
              <a:t>Хусайновна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1268760"/>
            <a:ext cx="68826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4000" b="1" u="sng" dirty="0" smtClean="0">
                <a:solidFill>
                  <a:srgbClr val="C00000"/>
                </a:solidFill>
              </a:rPr>
              <a:t>Моя педагогическая находка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-180528" y="397572"/>
            <a:ext cx="93245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911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Муниципальное  бюджетное дошкольное образовательное учреждение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911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«ДЕТСКИЙ САД № 2 «УЛЫБКА» С.П.ЗНАМЕНСКОЕ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911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НАДТЕРЕЧНОГО МУНИЦИПАЛЬНОГО РАЙОНА»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0587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428184" cy="50405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+mn-lt"/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Пальчиковая игра «Нарисуй узор»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82089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976664" cy="36004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                 </a:t>
            </a:r>
            <a:r>
              <a:rPr lang="ru-RU" sz="2400" dirty="0" smtClean="0">
                <a:solidFill>
                  <a:srgbClr val="C00000"/>
                </a:solidFill>
              </a:rPr>
              <a:t>Пальчиковая игра «Семья»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84976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азвитие мелкой моторики с использованием нетрадиционного материала. -  дошкольное образование, презентац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" y="3455"/>
            <a:ext cx="913847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50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3204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933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2899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резентация Развитие мелкой моторики доклад, проек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72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29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азвитие мелкой моторики как один из способов развития речи и мышления  детей - презентация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4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75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Цели работы: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699628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202124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lang="ru-RU" b="1" u="sng" dirty="0" smtClean="0">
                <a:solidFill>
                  <a:srgbClr val="C00000"/>
                </a:solidFill>
              </a:rPr>
              <a:t> </a:t>
            </a:r>
            <a:r>
              <a:rPr lang="ru-RU" b="1" u="sng" dirty="0">
                <a:solidFill>
                  <a:srgbClr val="C00000"/>
                </a:solidFill>
              </a:rPr>
              <a:t>Задачи:</a:t>
            </a:r>
            <a:endParaRPr lang="ru-RU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-выявление индивидуальной </a:t>
            </a:r>
            <a:r>
              <a:rPr lang="ru-RU" b="1" dirty="0">
                <a:solidFill>
                  <a:srgbClr val="FF0000"/>
                </a:solidFill>
              </a:rPr>
              <a:t>способности детей в развитии мелкой </a:t>
            </a:r>
            <a:r>
              <a:rPr lang="ru-RU" b="1" dirty="0" smtClean="0">
                <a:solidFill>
                  <a:srgbClr val="FF0000"/>
                </a:solidFill>
              </a:rPr>
              <a:t>моторики;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-развитие тактильной чувствительности </a:t>
            </a:r>
            <a:r>
              <a:rPr lang="ru-RU" b="1" dirty="0">
                <a:solidFill>
                  <a:srgbClr val="FF0000"/>
                </a:solidFill>
              </a:rPr>
              <a:t>рук </a:t>
            </a:r>
            <a:r>
              <a:rPr lang="ru-RU" b="1" dirty="0" smtClean="0">
                <a:solidFill>
                  <a:srgbClr val="FF0000"/>
                </a:solidFill>
              </a:rPr>
              <a:t>детей;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-сочетание игр </a:t>
            </a:r>
            <a:r>
              <a:rPr lang="ru-RU" b="1" dirty="0">
                <a:solidFill>
                  <a:srgbClr val="FF0000"/>
                </a:solidFill>
              </a:rPr>
              <a:t>и </a:t>
            </a:r>
            <a:r>
              <a:rPr lang="ru-RU" b="1" dirty="0" smtClean="0">
                <a:solidFill>
                  <a:srgbClr val="FF0000"/>
                </a:solidFill>
              </a:rPr>
              <a:t>упражнений </a:t>
            </a:r>
            <a:r>
              <a:rPr lang="ru-RU" b="1" dirty="0">
                <a:solidFill>
                  <a:srgbClr val="FF0000"/>
                </a:solidFill>
              </a:rPr>
              <a:t>для тренировки пальцев с речью детей.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1340768"/>
            <a:ext cx="7056784" cy="86409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+mn-lt"/>
              </a:rPr>
              <a:t>-улучшение мелкой моторики пальцев, кистей рук;</a:t>
            </a:r>
            <a:br>
              <a:rPr lang="ru-RU" sz="1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800" b="1" dirty="0" smtClean="0">
                <a:solidFill>
                  <a:srgbClr val="FF0000"/>
                </a:solidFill>
                <a:latin typeface="+mn-lt"/>
              </a:rPr>
              <a:t>-улучшение общей двигательной активности;</a:t>
            </a:r>
            <a:br>
              <a:rPr lang="ru-RU" sz="1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800" b="1" dirty="0" smtClean="0">
                <a:solidFill>
                  <a:srgbClr val="FF0000"/>
                </a:solidFill>
                <a:latin typeface="+mn-lt"/>
              </a:rPr>
              <a:t>-содействие нормализации речевой функции.</a:t>
            </a:r>
            <a:endParaRPr lang="ru-RU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5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езентация на тему: &amp;quot;Развитие мелкой моторики рук у детей необходимо  начинать уже с пеленок. Давно известно, что на кончиках пальцев находится  много нервных окончаний. : в.&amp;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езентация на тему: &amp;quot;Развитие мелкой моторики рук у детей необходимо  начинать уже с пеленок. Давно известно, что на кончиках пальцев находится  много нервных окончаний. : в.&amp;quot;. Скачать бесплатно и без регистраци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47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7fce742a-e634-4541-844d-1beb6782de0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23455" y="-1115951"/>
            <a:ext cx="6697090" cy="89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032448" cy="55446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114428" cy="54859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104456" cy="5585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4104456" cy="5400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азвитие мелкой моторики у детей младшего школьного возраста 1 класс  презентация, доклад, проек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87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2899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60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104456" cy="55101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337794" cy="5400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57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.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268760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Начинать развитие мелкой моторики необходимо с самого раннего детства и одной из эффективных форм развития мелкой моторики рук является изобразительная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деятельность.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2513116525"/>
              </p:ext>
            </p:extLst>
          </p:nvPr>
        </p:nvGraphicFramePr>
        <p:xfrm>
          <a:off x="5670792" y="1628800"/>
          <a:ext cx="293365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1071337111"/>
              </p:ext>
            </p:extLst>
          </p:nvPr>
        </p:nvGraphicFramePr>
        <p:xfrm>
          <a:off x="4067944" y="2204865"/>
          <a:ext cx="2790056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474744522"/>
              </p:ext>
            </p:extLst>
          </p:nvPr>
        </p:nvGraphicFramePr>
        <p:xfrm>
          <a:off x="3563888" y="3789041"/>
          <a:ext cx="3168352" cy="200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="" xmlns:p14="http://schemas.microsoft.com/office/powerpoint/2010/main" val="1164175713"/>
              </p:ext>
            </p:extLst>
          </p:nvPr>
        </p:nvGraphicFramePr>
        <p:xfrm>
          <a:off x="5868144" y="3789040"/>
          <a:ext cx="309676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="" xmlns:p14="http://schemas.microsoft.com/office/powerpoint/2010/main" val="27433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03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оль и место пальчиковых игр в работе с детьми раннего возраста -  презентация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0"/>
            <a:ext cx="8784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42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Папка Малики Воспит Г\IMG-20201208-WA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444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Процесс создания поделки из природного материала своими руками развивает художественный вкус, мышление, память ребенка, закрепляет сенсорные навыки, воспитывает усидчивость.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92896"/>
            <a:ext cx="2592288" cy="367240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20888"/>
            <a:ext cx="2520280" cy="3744416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980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9604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010327" cy="561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428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0431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Выставка наших работ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8134" b="10442"/>
          <a:stretch>
            <a:fillRect/>
          </a:stretch>
        </p:blipFill>
        <p:spPr bwMode="auto">
          <a:xfrm>
            <a:off x="1691680" y="1052736"/>
            <a:ext cx="56886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876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резентация по теме: Развитие мелкой моторики детей старшего дошкольного  возраста. доклад, проек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74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honoteka.org/uploads/posts/2021-05/1620635444_2-phonoteka_org-p-spasibo-za-vnimanie-goluboi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Лепка как средство развития мелкой моторики у детей дошкольного возрас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81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0872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Мелкая моторика жизненно важна для выполнения повседневных действий, таких как застегивание рубашки, чистка зубов, использование посуды для еды, завязывание шнурков и застегивание пуговиц, резка ножницами и т.д. 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Став взрослыми, мы так часто используем мелкую моторику в повседневной жизни, что даже не осознаем, что задача, которую мы выполняем, требует определенного набора навыков и использования определенных мышц. Вот почему важно развивать мелкую моторику! Если маленький ребенок не может выполнять эти повседневные задачи, это может повлиять на его уверенность в себе, способность развивать навыки самообслуживания и независимости, а также на его успеваемость.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развития движений ребенка определяет уровень его физического и психического развития.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 выше двигательная активность ребенка, тем он лучше развивается. Поэтому необходимо уделять большое внимание уже с раннего возраста развитию общей и мелкой моторики ребенка. В ходе многочисленных опытов и наблюдений ученые доказали, что двигательные импульсы пальцев рук влияют на формирование «речевых» зон и благоприятно действуют на развитие коры головного мозга. Разнообразные действия руками стимулируют процесс речевого и умственного развития детей.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21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Сейчас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 большинства современных детей отмечается общее моторное отставание, слабое развитие мелкой моторики рук. С развитием науки и техники многие операции за человека выполняют машины — кухонные комбайны, пылесосы, стиральные машины. Раньше взрослым вместе с детьми большую часть домашних дел приходилось делать вручную — стирать и отжимать белье, перебирать крупу, подметать и мыть полы, вязать, вышивать. Это в свою очередь развивало мелкую моторику рук. В дошкольном возрасте диагностическим фактором является уровень моторного развития рук (сила, ловкость, скорость и точность движений) и ручных навыков (использование различных инструментов — ножниц, иголки, лопатки и др., застегивание и расстёгивание застежек, завязывание шнурков и т. д.) Если руки не развиты,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часто свидетельствует о некотором отставании в 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развитию мелкой моторики благоприятно влияют на общее развитие ребенка, помогают ему стать более самостоятельным и уверенным в себе.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резентация Развитие мелкой моторики доклад, проек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8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4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51344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Значение пальчиковых игр </a:t>
            </a:r>
            <a:r>
              <a:rPr lang="ru-RU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в развитии мелкой моторики </a:t>
            </a: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</a:rPr>
              <a:t>дошкольников</a:t>
            </a:r>
            <a:endParaRPr lang="ru-RU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</a:endParaRPr>
          </a:p>
          <a:p>
            <a:r>
              <a:rPr lang="ru-RU" dirty="0">
                <a:solidFill>
                  <a:srgbClr val="FF0000"/>
                </a:solidFill>
                <a:latin typeface="Poppins"/>
              </a:rPr>
              <a:t>Пальчиковые </a:t>
            </a:r>
            <a:r>
              <a:rPr lang="ru-RU" dirty="0" smtClean="0">
                <a:solidFill>
                  <a:srgbClr val="FF0000"/>
                </a:solidFill>
                <a:latin typeface="Poppins"/>
              </a:rPr>
              <a:t>игры - это </a:t>
            </a:r>
            <a:r>
              <a:rPr lang="ru-RU" dirty="0">
                <a:solidFill>
                  <a:srgbClr val="FF0000"/>
                </a:solidFill>
                <a:latin typeface="Poppins"/>
              </a:rPr>
              <a:t>инсценировка, демонстрация каких-либо рифмованных историй, сказок с помощью пальцев рук. </a:t>
            </a:r>
            <a:endParaRPr lang="ru-RU" dirty="0" smtClean="0">
              <a:solidFill>
                <a:srgbClr val="FF0000"/>
              </a:solidFill>
              <a:latin typeface="Poppins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Poppins"/>
              </a:rPr>
              <a:t>Организация </a:t>
            </a:r>
            <a:r>
              <a:rPr lang="ru-RU" dirty="0">
                <a:solidFill>
                  <a:srgbClr val="FF0000"/>
                </a:solidFill>
                <a:latin typeface="Poppins"/>
              </a:rPr>
              <a:t>и проведение с дошкольниками игр способствует развитию у них мелкой моторики рук, улучшается их двигательная </a:t>
            </a:r>
            <a:r>
              <a:rPr lang="ru-RU" dirty="0" smtClean="0">
                <a:solidFill>
                  <a:srgbClr val="FF0000"/>
                </a:solidFill>
                <a:latin typeface="Poppins"/>
              </a:rPr>
              <a:t>координация, преодолеваются </a:t>
            </a:r>
            <a:r>
              <a:rPr lang="ru-RU" dirty="0">
                <a:solidFill>
                  <a:srgbClr val="FF0000"/>
                </a:solidFill>
                <a:latin typeface="Poppins"/>
              </a:rPr>
              <a:t>скованность и зажатость. Пальчиковые игры можно назвать универсальным дидактическим развивающим материалом. </a:t>
            </a:r>
            <a:endParaRPr lang="ru-RU" dirty="0" smtClean="0">
              <a:solidFill>
                <a:srgbClr val="FF0000"/>
              </a:solidFill>
              <a:latin typeface="Poppins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Poppins"/>
              </a:rPr>
              <a:t>Методика </a:t>
            </a:r>
            <a:r>
              <a:rPr lang="ru-RU" dirty="0">
                <a:solidFill>
                  <a:srgbClr val="FF0000"/>
                </a:solidFill>
                <a:latin typeface="Poppins"/>
              </a:rPr>
              <a:t>и смысл игр заключается в том, что нервные окончания рук оказывают действие на мозг ребенка и происходит активизация мозговой деятельности.</a:t>
            </a:r>
            <a:endParaRPr lang="ru-RU" b="0" i="0" dirty="0">
              <a:solidFill>
                <a:srgbClr val="FF0000"/>
              </a:solidFill>
              <a:effectLst/>
              <a:latin typeface="Poppi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6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56984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2109</TotalTime>
  <Words>267</Words>
  <Application>Microsoft Office PowerPoint</Application>
  <PresentationFormat>Экран (4:3)</PresentationFormat>
  <Paragraphs>32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NewsPrint</vt:lpstr>
      <vt:lpstr>Слайд 1</vt:lpstr>
      <vt:lpstr>-улучшение мелкой моторики пальцев, кистей рук; -улучшение общей двигательной активности; -содействие нормализации речевой функции.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     Пальчиковая игра «Нарисуй узор»</vt:lpstr>
      <vt:lpstr>                  Пальчиковая игра «Семья»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168</cp:revision>
  <dcterms:created xsi:type="dcterms:W3CDTF">2021-03-29T09:38:12Z</dcterms:created>
  <dcterms:modified xsi:type="dcterms:W3CDTF">2022-02-14T08:49:30Z</dcterms:modified>
</cp:coreProperties>
</file>